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12801600" cy="9601200" type="A3"/>
  <p:notesSz cx="10234613" cy="146637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39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CD4D09-C704-4411-9746-CDF2635F23E1}" v="15" dt="2025-02-11T01:13:41.2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9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9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3986" cy="735580"/>
          </a:xfrm>
          <a:prstGeom prst="rect">
            <a:avLst/>
          </a:prstGeom>
        </p:spPr>
        <p:txBody>
          <a:bodyPr vert="horz" lIns="140571" tIns="70285" rIns="140571" bIns="70285" rtlCol="0"/>
          <a:lstStyle>
            <a:lvl1pPr algn="l">
              <a:defRPr sz="18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98291" y="0"/>
            <a:ext cx="4433986" cy="735580"/>
          </a:xfrm>
          <a:prstGeom prst="rect">
            <a:avLst/>
          </a:prstGeom>
        </p:spPr>
        <p:txBody>
          <a:bodyPr vert="horz" lIns="140571" tIns="70285" rIns="140571" bIns="70285" rtlCol="0"/>
          <a:lstStyle>
            <a:lvl1pPr algn="r">
              <a:defRPr sz="1800"/>
            </a:lvl1pPr>
          </a:lstStyle>
          <a:p>
            <a:fld id="{A2EAB7CC-DBD6-4E11-8E57-2637BB18C86C}" type="datetimeFigureOut">
              <a:rPr lang="en-NZ" smtClean="0"/>
              <a:t>14/03/2025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19275" y="1833563"/>
            <a:ext cx="6596063" cy="4948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0571" tIns="70285" rIns="140571" bIns="70285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3228" y="7056027"/>
            <a:ext cx="8188158" cy="5773799"/>
          </a:xfrm>
          <a:prstGeom prst="rect">
            <a:avLst/>
          </a:prstGeom>
        </p:spPr>
        <p:txBody>
          <a:bodyPr vert="horz" lIns="140571" tIns="70285" rIns="140571" bIns="7028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13928158"/>
            <a:ext cx="4433986" cy="735580"/>
          </a:xfrm>
          <a:prstGeom prst="rect">
            <a:avLst/>
          </a:prstGeom>
        </p:spPr>
        <p:txBody>
          <a:bodyPr vert="horz" lIns="140571" tIns="70285" rIns="140571" bIns="70285" rtlCol="0" anchor="b"/>
          <a:lstStyle>
            <a:lvl1pPr algn="l">
              <a:defRPr sz="18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98291" y="13928158"/>
            <a:ext cx="4433986" cy="735580"/>
          </a:xfrm>
          <a:prstGeom prst="rect">
            <a:avLst/>
          </a:prstGeom>
        </p:spPr>
        <p:txBody>
          <a:bodyPr vert="horz" lIns="140571" tIns="70285" rIns="140571" bIns="70285" rtlCol="0" anchor="b"/>
          <a:lstStyle>
            <a:lvl1pPr algn="r">
              <a:defRPr sz="1800"/>
            </a:lvl1pPr>
          </a:lstStyle>
          <a:p>
            <a:fld id="{EB7E3537-E188-4B05-B5B9-A125FF11D7E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6353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369D8-BA80-4C41-B70C-85826326BE09}" type="datetime1">
              <a:rPr lang="en-NZ" smtClean="0"/>
              <a:t>14/03/2025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D15C-4011-470A-90C9-6E0232F2D60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12213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412E2-3674-4C42-81CA-61DD60E6A200}" type="datetime1">
              <a:rPr lang="en-NZ" smtClean="0"/>
              <a:t>14/03/2025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D15C-4011-470A-90C9-6E0232F2D60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00285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D38CA-71CC-40BC-B856-DBA5DF37619B}" type="datetime1">
              <a:rPr lang="en-NZ" smtClean="0"/>
              <a:t>14/03/2025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D15C-4011-470A-90C9-6E0232F2D60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79346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CA39-F510-4395-9C91-C574A774A55E}" type="datetime1">
              <a:rPr lang="en-NZ" smtClean="0"/>
              <a:t>14/03/2025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D15C-4011-470A-90C9-6E0232F2D60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6691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>
                    <a:tint val="82000"/>
                  </a:schemeClr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82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82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82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82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82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82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82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66EA-7718-47E7-8389-3DED62921D1A}" type="datetime1">
              <a:rPr lang="en-NZ" smtClean="0"/>
              <a:t>14/03/2025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D15C-4011-470A-90C9-6E0232F2D60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27825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B04F2-8024-4B43-8F43-093CB9987AED}" type="datetime1">
              <a:rPr lang="en-NZ" smtClean="0"/>
              <a:t>14/03/2025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D15C-4011-470A-90C9-6E0232F2D60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74982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E8C2-6F43-4C9A-88E0-BC629CB9323E}" type="datetime1">
              <a:rPr lang="en-NZ" smtClean="0"/>
              <a:t>14/03/2025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D15C-4011-470A-90C9-6E0232F2D60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92287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5CCB-1E59-4741-9EE6-BC6C36009F83}" type="datetime1">
              <a:rPr lang="en-NZ" smtClean="0"/>
              <a:t>14/03/2025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D15C-4011-470A-90C9-6E0232F2D60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25232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A0060-65A5-4598-AFFA-8B4D08DEA6A2}" type="datetime1">
              <a:rPr lang="en-NZ" smtClean="0"/>
              <a:t>14/03/2025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D15C-4011-470A-90C9-6E0232F2D60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83849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8352-F4E9-4ACE-95EE-731825B7EE87}" type="datetime1">
              <a:rPr lang="en-NZ" smtClean="0"/>
              <a:t>14/03/2025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D15C-4011-470A-90C9-6E0232F2D60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79746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8440-BE4E-425E-A8AE-A32CF354C94A}" type="datetime1">
              <a:rPr lang="en-NZ" smtClean="0"/>
              <a:t>14/03/2025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D15C-4011-470A-90C9-6E0232F2D60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36134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546AA4-CF17-432D-9F18-A29E2D80AA8F}" type="datetime1">
              <a:rPr lang="en-NZ" smtClean="0"/>
              <a:t>14/03/2025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9DD15C-4011-470A-90C9-6E0232F2D60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1366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: Rounded Corners 2055">
            <a:extLst>
              <a:ext uri="{FF2B5EF4-FFF2-40B4-BE49-F238E27FC236}">
                <a16:creationId xmlns:a16="http://schemas.microsoft.com/office/drawing/2014/main" id="{B4E0117C-02BB-6840-3A8C-AD48811435AC}"/>
              </a:ext>
            </a:extLst>
          </p:cNvPr>
          <p:cNvSpPr/>
          <p:nvPr/>
        </p:nvSpPr>
        <p:spPr>
          <a:xfrm>
            <a:off x="451033" y="410659"/>
            <a:ext cx="7825961" cy="774120"/>
          </a:xfrm>
          <a:prstGeom prst="roundRect">
            <a:avLst/>
          </a:prstGeom>
          <a:solidFill>
            <a:srgbClr val="0070C0">
              <a:alpha val="45000"/>
            </a:srgb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3600" b="1" dirty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Freshwater gold clam </a:t>
            </a:r>
            <a:r>
              <a:rPr lang="en-NZ" sz="2400" b="1" dirty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NZ" sz="2400" b="1" i="1" dirty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Corbicula fluminea</a:t>
            </a:r>
            <a:r>
              <a:rPr lang="en-NZ" sz="2400" b="1" dirty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NZ" sz="9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2056" descr="A close-up of a mesh surface with rocks and shells&#10;&#10;Description automatically generated">
            <a:extLst>
              <a:ext uri="{FF2B5EF4-FFF2-40B4-BE49-F238E27FC236}">
                <a16:creationId xmlns:a16="http://schemas.microsoft.com/office/drawing/2014/main" id="{6C5ABBC6-8D8A-0EE4-2668-3B2F4C310F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6" t="16863" r="9615" b="26328"/>
          <a:stretch/>
        </p:blipFill>
        <p:spPr bwMode="auto">
          <a:xfrm>
            <a:off x="357462" y="1790383"/>
            <a:ext cx="4094069" cy="3666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8" name="Picture 2057" descr="A group of clams on a black grate&#10;&#10;Description automatically generated">
            <a:extLst>
              <a:ext uri="{FF2B5EF4-FFF2-40B4-BE49-F238E27FC236}">
                <a16:creationId xmlns:a16="http://schemas.microsoft.com/office/drawing/2014/main" id="{CDA7F08F-D921-AA5B-F690-FA10D9AC72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t="3226"/>
          <a:stretch/>
        </p:blipFill>
        <p:spPr bwMode="auto">
          <a:xfrm>
            <a:off x="7821549" y="5767502"/>
            <a:ext cx="4395359" cy="3115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9" name="Picture 2058">
            <a:extLst>
              <a:ext uri="{FF2B5EF4-FFF2-40B4-BE49-F238E27FC236}">
                <a16:creationId xmlns:a16="http://schemas.microsoft.com/office/drawing/2014/main" id="{38DF7B88-0EE6-8343-79F1-77ED305E66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2281" r="37501" b="9446"/>
          <a:stretch/>
        </p:blipFill>
        <p:spPr>
          <a:xfrm rot="16200000">
            <a:off x="825677" y="5299284"/>
            <a:ext cx="3115870" cy="4052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60" name="Picture 2059" descr="A close up of a piece of food&#10;&#10;Description automatically generated">
            <a:extLst>
              <a:ext uri="{FF2B5EF4-FFF2-40B4-BE49-F238E27FC236}">
                <a16:creationId xmlns:a16="http://schemas.microsoft.com/office/drawing/2014/main" id="{2ED8902B-9E09-CBD4-B70C-BECFFE7F7F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56" b="-3"/>
          <a:stretch/>
        </p:blipFill>
        <p:spPr>
          <a:xfrm rot="16200000">
            <a:off x="4010226" y="1950598"/>
            <a:ext cx="4252631" cy="2904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62" name="Picture 2061" descr="A red ruler and a shell&#10;&#10;Description automatically generated">
            <a:extLst>
              <a:ext uri="{FF2B5EF4-FFF2-40B4-BE49-F238E27FC236}">
                <a16:creationId xmlns:a16="http://schemas.microsoft.com/office/drawing/2014/main" id="{62253458-4DB9-AA22-B3BA-4FBFDB67BB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7" t="11744" r="37509" b="29044"/>
          <a:stretch/>
        </p:blipFill>
        <p:spPr bwMode="auto">
          <a:xfrm>
            <a:off x="7821549" y="1671008"/>
            <a:ext cx="4373385" cy="3852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63" name="Picture 2062" descr="A close up of a ruler&#10;&#10;Description automatically generated">
            <a:extLst>
              <a:ext uri="{FF2B5EF4-FFF2-40B4-BE49-F238E27FC236}">
                <a16:creationId xmlns:a16="http://schemas.microsoft.com/office/drawing/2014/main" id="{371F29BA-5F43-3401-0563-EB7D53F37E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22666" r="32480" b="4957"/>
          <a:stretch/>
        </p:blipFill>
        <p:spPr bwMode="auto">
          <a:xfrm>
            <a:off x="4684337" y="5767502"/>
            <a:ext cx="2904403" cy="3115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64" name="Rectangle: Rounded Corners 2063">
            <a:extLst>
              <a:ext uri="{FF2B5EF4-FFF2-40B4-BE49-F238E27FC236}">
                <a16:creationId xmlns:a16="http://schemas.microsoft.com/office/drawing/2014/main" id="{619C2A60-58C0-50B8-2475-B4435918F61D}"/>
              </a:ext>
            </a:extLst>
          </p:cNvPr>
          <p:cNvSpPr/>
          <p:nvPr/>
        </p:nvSpPr>
        <p:spPr>
          <a:xfrm>
            <a:off x="4684338" y="1790383"/>
            <a:ext cx="1526891" cy="141867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NZ" sz="14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Juvenile clams produce a sticky (byssal) thread </a:t>
            </a:r>
            <a:br>
              <a:rPr lang="en-NZ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NZ" sz="105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065" name="Straight Arrow Connector 2064">
            <a:extLst>
              <a:ext uri="{FF2B5EF4-FFF2-40B4-BE49-F238E27FC236}">
                <a16:creationId xmlns:a16="http://schemas.microsoft.com/office/drawing/2014/main" id="{33793818-7E16-1021-A4E0-C1766B50D7EE}"/>
              </a:ext>
            </a:extLst>
          </p:cNvPr>
          <p:cNvCxnSpPr>
            <a:cxnSpLocks/>
          </p:cNvCxnSpPr>
          <p:nvPr/>
        </p:nvCxnSpPr>
        <p:spPr>
          <a:xfrm>
            <a:off x="5073805" y="2988527"/>
            <a:ext cx="1285314" cy="312234"/>
          </a:xfrm>
          <a:prstGeom prst="straightConnector1">
            <a:avLst/>
          </a:prstGeom>
          <a:ln w="146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6" name="Picture 2065" descr="A logo with blue letters&#10;&#10;Description automatically generated">
            <a:extLst>
              <a:ext uri="{FF2B5EF4-FFF2-40B4-BE49-F238E27FC236}">
                <a16:creationId xmlns:a16="http://schemas.microsoft.com/office/drawing/2014/main" id="{4D7295B5-A869-8A92-E429-F0DAE59007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7945" y="410659"/>
            <a:ext cx="2586990" cy="950102"/>
          </a:xfrm>
          <a:prstGeom prst="rect">
            <a:avLst/>
          </a:prstGeom>
          <a:noFill/>
          <a:ln>
            <a:noFill/>
          </a:ln>
        </p:spPr>
      </p:pic>
      <p:sp>
        <p:nvSpPr>
          <p:cNvPr id="2070" name="TextBox 2069">
            <a:extLst>
              <a:ext uri="{FF2B5EF4-FFF2-40B4-BE49-F238E27FC236}">
                <a16:creationId xmlns:a16="http://schemas.microsoft.com/office/drawing/2014/main" id="{6BD3CC1F-48CD-360A-F38F-C35BAB00A765}"/>
              </a:ext>
            </a:extLst>
          </p:cNvPr>
          <p:cNvSpPr txBox="1"/>
          <p:nvPr/>
        </p:nvSpPr>
        <p:spPr>
          <a:xfrm>
            <a:off x="12194935" y="9128701"/>
            <a:ext cx="4379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800" dirty="0"/>
              <a:t>02/25</a:t>
            </a:r>
          </a:p>
        </p:txBody>
      </p:sp>
    </p:spTree>
    <p:extLst>
      <p:ext uri="{BB962C8B-B14F-4D97-AF65-F5344CB8AC3E}">
        <p14:creationId xmlns:p14="http://schemas.microsoft.com/office/powerpoint/2010/main" val="1104054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C50031EC-0886-CF23-5621-12ABB39F67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3319810"/>
              </p:ext>
            </p:extLst>
          </p:nvPr>
        </p:nvGraphicFramePr>
        <p:xfrm>
          <a:off x="3259021" y="918257"/>
          <a:ext cx="7459779" cy="7764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670121" imgH="5902808" progId="">
                  <p:embed/>
                </p:oleObj>
              </mc:Choice>
              <mc:Fallback>
                <p:oleObj r:id="rId2" imgW="5670121" imgH="5902808" progId="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C50031EC-0886-CF23-5621-12ABB39F67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59021" y="918257"/>
                        <a:ext cx="7459779" cy="77646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60ED691-29CA-ABF8-912D-9358E2D44DB2}"/>
              </a:ext>
            </a:extLst>
          </p:cNvPr>
          <p:cNvSpPr/>
          <p:nvPr/>
        </p:nvSpPr>
        <p:spPr>
          <a:xfrm>
            <a:off x="418762" y="2548755"/>
            <a:ext cx="2907471" cy="11372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NZ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Adult kākahi/</a:t>
            </a:r>
            <a:r>
              <a:rPr lang="en-NZ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kāeo</a:t>
            </a:r>
            <a:r>
              <a:rPr lang="en-NZ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NZ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are large and black</a:t>
            </a:r>
            <a:endParaRPr lang="en-NZ" sz="11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71FA0FD-4564-6C7B-0A00-D77DD02FE613}"/>
              </a:ext>
            </a:extLst>
          </p:cNvPr>
          <p:cNvSpPr/>
          <p:nvPr/>
        </p:nvSpPr>
        <p:spPr>
          <a:xfrm>
            <a:off x="402474" y="4992205"/>
            <a:ext cx="2923760" cy="12344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NZ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Smaller kākahi/</a:t>
            </a:r>
            <a:r>
              <a:rPr lang="en-NZ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kāeo</a:t>
            </a:r>
            <a:r>
              <a:rPr lang="en-NZ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NZ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may be golden or have a green tinge (no defined ridges on shell)</a:t>
            </a:r>
            <a:endParaRPr lang="en-NZ" sz="11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CE0C64-F255-C4C6-AFED-B3C842825349}"/>
              </a:ext>
            </a:extLst>
          </p:cNvPr>
          <p:cNvSpPr/>
          <p:nvPr/>
        </p:nvSpPr>
        <p:spPr>
          <a:xfrm>
            <a:off x="402474" y="6760583"/>
            <a:ext cx="2923760" cy="6468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NZ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Juvenile kākahi </a:t>
            </a:r>
            <a:r>
              <a:rPr lang="en-NZ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are very pale/pearl-like with ridges</a:t>
            </a:r>
            <a:endParaRPr lang="en-NZ" sz="11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4EFFF41-1C60-5C35-DFBA-03DE9CFD9F41}"/>
              </a:ext>
            </a:extLst>
          </p:cNvPr>
          <p:cNvSpPr/>
          <p:nvPr/>
        </p:nvSpPr>
        <p:spPr>
          <a:xfrm>
            <a:off x="8348068" y="5166583"/>
            <a:ext cx="3489729" cy="6721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NZ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Sphaeriidae </a:t>
            </a:r>
            <a:r>
              <a:rPr lang="en-NZ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(native pea-clam) no ridges on the shell</a:t>
            </a:r>
            <a:endParaRPr lang="en-NZ" sz="11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09F6FE-EB5E-CEA6-0751-2535EBD3AFBF}"/>
              </a:ext>
            </a:extLst>
          </p:cNvPr>
          <p:cNvSpPr/>
          <p:nvPr/>
        </p:nvSpPr>
        <p:spPr>
          <a:xfrm>
            <a:off x="8348068" y="6760583"/>
            <a:ext cx="4232679" cy="571004"/>
          </a:xfrm>
          <a:prstGeom prst="roundRect">
            <a:avLst/>
          </a:prstGeom>
          <a:solidFill>
            <a:srgbClr val="FF0000">
              <a:alpha val="42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NZ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Juvenile gold clam</a:t>
            </a:r>
            <a:r>
              <a:rPr lang="en-NZ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NZ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Corbicula fluminea</a:t>
            </a:r>
            <a:r>
              <a:rPr lang="en-NZ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distinct ridges on the shell</a:t>
            </a:r>
            <a:endParaRPr lang="en-NZ" sz="11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logo with blue letters&#10;&#10;Description automatically generated">
            <a:extLst>
              <a:ext uri="{FF2B5EF4-FFF2-40B4-BE49-F238E27FC236}">
                <a16:creationId xmlns:a16="http://schemas.microsoft.com/office/drawing/2014/main" id="{9C84CCB8-460E-2D1A-153A-5DE37CF893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15599" y="236474"/>
            <a:ext cx="2001521" cy="73508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8855A31-71A5-77A7-A3DF-968C8E5B725E}"/>
              </a:ext>
            </a:extLst>
          </p:cNvPr>
          <p:cNvSpPr/>
          <p:nvPr/>
        </p:nvSpPr>
        <p:spPr>
          <a:xfrm>
            <a:off x="8687071" y="7480597"/>
            <a:ext cx="2383201" cy="170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445845F5-1C32-7DC9-EAE4-592CFA8BAD4F}"/>
              </a:ext>
            </a:extLst>
          </p:cNvPr>
          <p:cNvSpPr txBox="1"/>
          <p:nvPr/>
        </p:nvSpPr>
        <p:spPr>
          <a:xfrm>
            <a:off x="3723270" y="8211035"/>
            <a:ext cx="553720" cy="406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2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cm</a:t>
            </a:r>
            <a:endParaRPr lang="en-NZ" sz="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7FAC932-1EF2-8013-0FF8-68D4316DEC59}"/>
              </a:ext>
            </a:extLst>
          </p:cNvPr>
          <p:cNvSpPr/>
          <p:nvPr/>
        </p:nvSpPr>
        <p:spPr>
          <a:xfrm>
            <a:off x="9456372" y="8895778"/>
            <a:ext cx="3124375" cy="406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NZ" sz="1050" b="1" dirty="0">
                <a:solidFill>
                  <a:srgbClr val="1F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Further information contact: </a:t>
            </a:r>
            <a:br>
              <a:rPr lang="en-NZ" sz="1050" b="1" dirty="0">
                <a:solidFill>
                  <a:srgbClr val="1F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NZ" sz="1050" b="1" dirty="0">
                <a:solidFill>
                  <a:srgbClr val="1F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Deborah Hofstra (deborah.hofstra@niwa.co.nz) </a:t>
            </a:r>
            <a:endParaRPr lang="en-NZ" sz="9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E290147-E368-511F-B84B-941BC57D25F8}"/>
              </a:ext>
            </a:extLst>
          </p:cNvPr>
          <p:cNvSpPr/>
          <p:nvPr/>
        </p:nvSpPr>
        <p:spPr>
          <a:xfrm>
            <a:off x="284480" y="299022"/>
            <a:ext cx="9728238" cy="717683"/>
          </a:xfrm>
          <a:prstGeom prst="roundRect">
            <a:avLst/>
          </a:prstGeom>
          <a:solidFill>
            <a:srgbClr val="0070C0">
              <a:alpha val="45000"/>
            </a:srgb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2200" b="1" dirty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Know your gold clams from your native pea clams and juvenile kākahi/</a:t>
            </a:r>
            <a:r>
              <a:rPr lang="en-NZ" sz="2200" b="1" dirty="0" err="1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kaeo</a:t>
            </a:r>
            <a:endParaRPr lang="en-NZ" sz="2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657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</TotalTime>
  <Words>109</Words>
  <Application>Microsoft Office PowerPoint</Application>
  <PresentationFormat>A3 Paper (297x420 mm)</PresentationFormat>
  <Paragraphs>11</Paragraphs>
  <Slides>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Brian Smith</dc:creator>
  <cp:lastModifiedBy>Alex Fear</cp:lastModifiedBy>
  <cp:revision>2</cp:revision>
  <cp:lastPrinted>2025-02-11T01:06:17Z</cp:lastPrinted>
  <dcterms:created xsi:type="dcterms:W3CDTF">2025-02-10T23:11:43Z</dcterms:created>
  <dcterms:modified xsi:type="dcterms:W3CDTF">2025-03-13T20:50:43Z</dcterms:modified>
</cp:coreProperties>
</file>